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70" r:id="rId5"/>
    <p:sldId id="262" r:id="rId6"/>
    <p:sldId id="279" r:id="rId7"/>
    <p:sldId id="271" r:id="rId8"/>
    <p:sldId id="272" r:id="rId9"/>
    <p:sldId id="273" r:id="rId10"/>
    <p:sldId id="264" r:id="rId11"/>
    <p:sldId id="274" r:id="rId12"/>
    <p:sldId id="263" r:id="rId13"/>
    <p:sldId id="266" r:id="rId14"/>
    <p:sldId id="275" r:id="rId15"/>
    <p:sldId id="276" r:id="rId16"/>
    <p:sldId id="267" r:id="rId17"/>
    <p:sldId id="257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06" autoAdjust="0"/>
  </p:normalViewPr>
  <p:slideViewPr>
    <p:cSldViewPr snapToGrid="0">
      <p:cViewPr varScale="1">
        <p:scale>
          <a:sx n="71" d="100"/>
          <a:sy n="71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05BEF-75EF-45DB-A577-B47D3D8950E2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A5EE1-04A6-472A-9E5B-FBD70314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42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3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0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7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5EE1-04A6-472A-9E5B-FBD7031444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44DA-29FE-4EE5-B83A-2B54F27BFC3F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0789-4CAF-4D49-83CF-E2494274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yunxin.liu@microsof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Optimizing Smartphone Power Consumption through Dynamic Resolution Scaling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Songtao He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b="1" dirty="0" smtClean="0"/>
              <a:t>Yunxin Liu</a:t>
            </a:r>
            <a:r>
              <a:rPr lang="en-US" baseline="30000" dirty="0" smtClean="0"/>
              <a:t>1</a:t>
            </a:r>
            <a:r>
              <a:rPr lang="en-US" dirty="0" smtClean="0"/>
              <a:t>, Hucheng Zhou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Microsoft Research, Beijing, China</a:t>
            </a:r>
          </a:p>
          <a:p>
            <a:r>
              <a:rPr lang="en-US" baseline="30000" dirty="0"/>
              <a:t>2</a:t>
            </a:r>
            <a:r>
              <a:rPr lang="en-US" dirty="0" smtClean="0"/>
              <a:t>University of Science and Technology of China, Hefei, China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535197" y="5424322"/>
            <a:ext cx="3441058" cy="1113897"/>
            <a:chOff x="374768" y="4994187"/>
            <a:chExt cx="5409584" cy="1863813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68" y="5349875"/>
              <a:ext cx="1149232" cy="11492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704" y="4994187"/>
              <a:ext cx="3980648" cy="186381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38264" r="4636" b="38881"/>
          <a:stretch/>
        </p:blipFill>
        <p:spPr>
          <a:xfrm>
            <a:off x="6220691" y="5467699"/>
            <a:ext cx="5537892" cy="10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3"/>
    </mc:Choice>
    <mc:Fallback xmlns="">
      <p:transition spd="slow" advTm="190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393389"/>
            <a:ext cx="11873345" cy="1325563"/>
          </a:xfrm>
        </p:spPr>
        <p:txBody>
          <a:bodyPr/>
          <a:lstStyle/>
          <a:p>
            <a:r>
              <a:rPr lang="en-US" dirty="0" smtClean="0"/>
              <a:t>Scale </a:t>
            </a:r>
            <a:r>
              <a:rPr lang="en-US" dirty="0"/>
              <a:t>resolution </a:t>
            </a:r>
            <a:r>
              <a:rPr lang="en-US" dirty="0" err="1" smtClean="0"/>
              <a:t>down&amp;up</a:t>
            </a:r>
            <a:r>
              <a:rPr lang="en-US" dirty="0" smtClean="0"/>
              <a:t> to reduce GPU workload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6010"/>
            <a:ext cx="10220325" cy="3571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818" y="5071536"/>
            <a:ext cx="181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Upper layer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7171" y="5071536"/>
            <a:ext cx="181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Lower layer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182" y="5673254"/>
            <a:ext cx="937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Ensure correctness</a:t>
            </a:r>
            <a:r>
              <a:rPr lang="en-US" sz="2800" dirty="0" smtClean="0"/>
              <a:t>: the same scaling factor must be used for the same frame in the two DRS layers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0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08"/>
    </mc:Choice>
    <mc:Fallback xmlns="">
      <p:transition spd="slow" advTm="84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73563" y="1584918"/>
            <a:ext cx="3205909" cy="4992738"/>
            <a:chOff x="2273563" y="1584918"/>
            <a:chExt cx="3205909" cy="49927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r="54071" b="11330"/>
            <a:stretch/>
          </p:blipFill>
          <p:spPr>
            <a:xfrm>
              <a:off x="2273563" y="1584918"/>
              <a:ext cx="3205909" cy="44695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84844" y="6054436"/>
              <a:ext cx="27833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Sync frame ID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34419" y="1584918"/>
            <a:ext cx="3443689" cy="4951175"/>
            <a:chOff x="7134419" y="1584918"/>
            <a:chExt cx="3443689" cy="4951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50664" b="12154"/>
            <a:stretch/>
          </p:blipFill>
          <p:spPr>
            <a:xfrm>
              <a:off x="7134419" y="1584918"/>
              <a:ext cx="3443689" cy="44279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315200" y="6012873"/>
              <a:ext cx="30791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Sync scaling factor</a:t>
              </a:r>
              <a:endParaRPr lang="en-US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synchronization between DRS layers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9736" y="3634888"/>
            <a:ext cx="12330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&lt; 1ms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7217" y="3582003"/>
            <a:ext cx="14339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&lt;</a:t>
            </a:r>
            <a:r>
              <a:rPr lang="en-US" sz="2800" smtClean="0">
                <a:solidFill>
                  <a:srgbClr val="FF0000"/>
                </a:solidFill>
              </a:rPr>
              <a:t> 34 </a:t>
            </a:r>
            <a:r>
              <a:rPr lang="en-US" sz="2800" dirty="0" err="1" smtClean="0">
                <a:solidFill>
                  <a:srgbClr val="FF0000"/>
                </a:solidFill>
              </a:rPr>
              <a:t>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8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17"/>
    </mc:Choice>
    <mc:Fallback xmlns="">
      <p:transition spd="slow" advTm="13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0139" cy="1325563"/>
          </a:xfrm>
        </p:spPr>
        <p:txBody>
          <a:bodyPr/>
          <a:lstStyle/>
          <a:p>
            <a:r>
              <a:rPr lang="en-US" dirty="0" smtClean="0"/>
              <a:t>Ultrasonic based user-screen-distance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14" y="5897777"/>
            <a:ext cx="5782938" cy="7265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Real-time, accurate, and low-power</a:t>
            </a:r>
          </a:p>
          <a:p>
            <a:pPr lvl="1"/>
            <a:r>
              <a:rPr lang="en-US" dirty="0" smtClean="0"/>
              <a:t>40 KHz, ± 3mm, 5-6 </a:t>
            </a:r>
            <a:r>
              <a:rPr lang="en-US" dirty="0" err="1" smtClean="0"/>
              <a:t>mW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21" y="1838769"/>
            <a:ext cx="6364329" cy="35739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16175" y="1677887"/>
            <a:ext cx="4802163" cy="4946396"/>
            <a:chOff x="7216175" y="1677887"/>
            <a:chExt cx="4802163" cy="4946396"/>
          </a:xfrm>
        </p:grpSpPr>
        <p:grpSp>
          <p:nvGrpSpPr>
            <p:cNvPr id="7" name="Group 6"/>
            <p:cNvGrpSpPr/>
            <p:nvPr/>
          </p:nvGrpSpPr>
          <p:grpSpPr>
            <a:xfrm>
              <a:off x="7216175" y="1677887"/>
              <a:ext cx="4802163" cy="3895726"/>
              <a:chOff x="7202529" y="2188877"/>
              <a:chExt cx="4802163" cy="38957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/>
              <a:srcRect r="57170"/>
              <a:stretch/>
            </p:blipFill>
            <p:spPr>
              <a:xfrm>
                <a:off x="7202529" y="2188878"/>
                <a:ext cx="2419143" cy="389572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/>
              <a:srcRect l="60468"/>
              <a:stretch/>
            </p:blipFill>
            <p:spPr>
              <a:xfrm>
                <a:off x="9771797" y="2188877"/>
                <a:ext cx="2232895" cy="3895725"/>
              </a:xfrm>
              <a:prstGeom prst="rect">
                <a:avLst/>
              </a:prstGeom>
            </p:spPr>
          </p:pic>
        </p:grp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7513504" y="5721693"/>
              <a:ext cx="4208443" cy="9025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HC-SR04 ultrasonic sensors</a:t>
              </a:r>
            </a:p>
            <a:p>
              <a:r>
                <a:rPr lang="en-US" dirty="0" smtClean="0"/>
                <a:t> MSP430 micro processor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45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3"/>
    </mc:Choice>
    <mc:Fallback xmlns="">
      <p:transition spd="slow" advTm="21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best display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7988" cy="1270115"/>
          </a:xfrm>
        </p:spPr>
        <p:txBody>
          <a:bodyPr>
            <a:normAutofit/>
          </a:bodyPr>
          <a:lstStyle/>
          <a:p>
            <a:r>
              <a:rPr lang="en-US" dirty="0" smtClean="0"/>
              <a:t>Maximize both user experience and power saving</a:t>
            </a:r>
          </a:p>
          <a:p>
            <a:r>
              <a:rPr lang="en-US" dirty="0" smtClean="0"/>
              <a:t>Based on existing knowledge on human visual acuity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7" b="8755"/>
          <a:stretch/>
        </p:blipFill>
        <p:spPr>
          <a:xfrm>
            <a:off x="1517337" y="3095740"/>
            <a:ext cx="2889304" cy="3612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16" y="3216768"/>
            <a:ext cx="5022165" cy="16424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19098" y="5266062"/>
            <a:ext cx="4410323" cy="1016380"/>
            <a:chOff x="4506529" y="4721257"/>
            <a:chExt cx="6640482" cy="18255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6529" y="4721257"/>
              <a:ext cx="6267967" cy="73497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506529" y="5736138"/>
              <a:ext cx="6640482" cy="810709"/>
              <a:chOff x="4506529" y="5589700"/>
              <a:chExt cx="7659134" cy="95714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6188" y="5589700"/>
                <a:ext cx="7229475" cy="8477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6529" y="5641973"/>
                <a:ext cx="5848350" cy="90487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21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4"/>
    </mc:Choice>
    <mc:Fallback xmlns="">
      <p:transition spd="slow" advTm="405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it to DRS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97573" cy="20093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Decide the number of pixels from</a:t>
                </a:r>
              </a:p>
              <a:p>
                <a:pPr lvl="1"/>
                <a:r>
                  <a:rPr lang="en-US" dirty="0" smtClean="0"/>
                  <a:t>User-screen distance (D)</a:t>
                </a:r>
              </a:p>
              <a:p>
                <a:pPr lvl="1"/>
                <a:r>
                  <a:rPr lang="en-US" dirty="0" smtClean="0"/>
                  <a:t>Screen size (L)</a:t>
                </a:r>
              </a:p>
              <a:p>
                <a:pPr lvl="1"/>
                <a:r>
                  <a:rPr lang="en-US" dirty="0" smtClean="0"/>
                  <a:t>User visual acuity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97573" cy="2009396"/>
              </a:xfrm>
              <a:blipFill>
                <a:blip r:embed="rId3"/>
                <a:stretch>
                  <a:fillRect l="-2817" t="-6667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243" y="1690689"/>
            <a:ext cx="6131348" cy="455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248" y="4146228"/>
            <a:ext cx="3271743" cy="16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0"/>
    </mc:Choice>
    <mc:Fallback xmlns="">
      <p:transition spd="slow" advTm="4136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Samsung Galaxy S5 LTE-A smartphone</a:t>
            </a:r>
          </a:p>
          <a:p>
            <a:pPr lvl="1"/>
            <a:r>
              <a:rPr lang="en-US" dirty="0" smtClean="0"/>
              <a:t>2560x1440 pixels, 577 PPI, Adreno 420 GPU</a:t>
            </a:r>
          </a:p>
          <a:p>
            <a:pPr lvl="1"/>
            <a:r>
              <a:rPr lang="en-US" dirty="0" smtClean="0"/>
              <a:t>Samsung-customized ROM based on Android 4.4.2</a:t>
            </a:r>
          </a:p>
          <a:p>
            <a:pPr lvl="1"/>
            <a:endParaRPr lang="en-US" dirty="0"/>
          </a:p>
          <a:p>
            <a:r>
              <a:rPr lang="en-US" dirty="0" smtClean="0"/>
              <a:t>30 GPU-intensive games</a:t>
            </a:r>
          </a:p>
          <a:p>
            <a:pPr lvl="1"/>
            <a:r>
              <a:rPr lang="en-US" dirty="0" smtClean="0"/>
              <a:t>Package size: 12 &gt; 500 MB, 2 &gt; 1,500 MB</a:t>
            </a:r>
          </a:p>
          <a:p>
            <a:pPr lvl="1"/>
            <a:r>
              <a:rPr lang="en-US" i="1" dirty="0" smtClean="0"/>
              <a:t>Our implementation supports all of them</a:t>
            </a:r>
          </a:p>
          <a:p>
            <a:pPr lvl="1"/>
            <a:endParaRPr lang="en-US" dirty="0"/>
          </a:p>
          <a:p>
            <a:r>
              <a:rPr lang="en-US" dirty="0" smtClean="0"/>
              <a:t>Monsoon power monitor to measure system power</a:t>
            </a:r>
          </a:p>
          <a:p>
            <a:pPr lvl="1"/>
            <a:r>
              <a:rPr lang="en-US" dirty="0" smtClean="0"/>
              <a:t>14 games + 1 graphics benchmark (two scenes)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6"/>
    </mc:Choice>
    <mc:Fallback xmlns="">
      <p:transition spd="slow" advTm="348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of Energy </a:t>
            </a:r>
            <a:r>
              <a:rPr lang="en-US" dirty="0"/>
              <a:t>P</a:t>
            </a:r>
            <a:r>
              <a:rPr lang="en-US" dirty="0" smtClean="0"/>
              <a:t>er </a:t>
            </a:r>
            <a:r>
              <a:rPr lang="en-US" dirty="0"/>
              <a:t>F</a:t>
            </a:r>
            <a:r>
              <a:rPr lang="en-US" dirty="0" smtClean="0"/>
              <a:t>rame (EPF)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78188" cy="43798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average </a:t>
            </a:r>
            <a:r>
              <a:rPr lang="en-US" dirty="0" smtClean="0">
                <a:solidFill>
                  <a:srgbClr val="FF0000"/>
                </a:solidFill>
              </a:rPr>
              <a:t>30.1% </a:t>
            </a:r>
            <a:r>
              <a:rPr lang="en-US" dirty="0">
                <a:solidFill>
                  <a:srgbClr val="FF0000"/>
                </a:solidFill>
              </a:rPr>
              <a:t>(up to </a:t>
            </a:r>
            <a:r>
              <a:rPr lang="en-US" dirty="0" smtClean="0">
                <a:solidFill>
                  <a:srgbClr val="FF0000"/>
                </a:solidFill>
              </a:rPr>
              <a:t>60.5%) </a:t>
            </a:r>
            <a:r>
              <a:rPr lang="en-US" dirty="0" smtClean="0"/>
              <a:t>EPF saving by </a:t>
            </a:r>
            <a:r>
              <a:rPr lang="en-US" i="1" dirty="0" smtClean="0"/>
              <a:t>halving the resolution</a:t>
            </a:r>
            <a:endParaRPr lang="en-US" dirty="0"/>
          </a:p>
          <a:p>
            <a:pPr lvl="1"/>
            <a:r>
              <a:rPr lang="en-US" dirty="0" smtClean="0"/>
              <a:t>2560x1440 -&gt; 1280x720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ssuming </a:t>
            </a:r>
            <a:r>
              <a:rPr lang="en-US" i="1" dirty="0" smtClean="0"/>
              <a:t>optimal vision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29.4%</a:t>
            </a:r>
            <a:r>
              <a:rPr lang="en-US" dirty="0" smtClean="0"/>
              <a:t> average saving for the 14 games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saving for normal 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21" y="1620251"/>
            <a:ext cx="6548937" cy="5210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49890" y="6205491"/>
            <a:ext cx="734291" cy="20916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49885" y="4210436"/>
            <a:ext cx="734291" cy="20916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22"/>
    </mc:Choice>
    <mc:Fallback xmlns="">
      <p:transition spd="slow" advTm="4912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 young students with at least normal vision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Play two games (Smash Hit and Temple Run Brave) for 10 minutes</a:t>
            </a:r>
          </a:p>
          <a:p>
            <a:pPr lvl="1"/>
            <a:r>
              <a:rPr lang="en-US" dirty="0" smtClean="0"/>
              <a:t>Randomly enable DRS for the first 5 minutes or the second 5 minutes</a:t>
            </a:r>
          </a:p>
          <a:p>
            <a:pPr lvl="1"/>
            <a:r>
              <a:rPr lang="en-US" dirty="0" smtClean="0"/>
              <a:t>Participants encouraged to change their postures and viewing distance freely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None of them could tell the existence of DRS</a:t>
            </a:r>
          </a:p>
          <a:p>
            <a:pPr lvl="1"/>
            <a:r>
              <a:rPr lang="en-US" dirty="0" smtClean="0"/>
              <a:t>Even with 136 times resolution changes for each </a:t>
            </a:r>
            <a:r>
              <a:rPr lang="en-US" dirty="0"/>
              <a:t>participant </a:t>
            </a:r>
            <a:r>
              <a:rPr lang="en-US" dirty="0" smtClean="0"/>
              <a:t>in </a:t>
            </a:r>
            <a:r>
              <a:rPr lang="en-US" dirty="0"/>
              <a:t>average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i="1" dirty="0" smtClean="0"/>
              <a:t>Live demo available during demo session, try it yourselves!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338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9"/>
    </mc:Choice>
    <mc:Fallback xmlns="">
      <p:transition spd="slow" advTm="4721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suffer from extremely-high display density of smartphones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first DRS system for smartphones</a:t>
            </a:r>
          </a:p>
          <a:p>
            <a:pPr lvl="1"/>
            <a:r>
              <a:rPr lang="en-US" dirty="0" smtClean="0"/>
              <a:t>Real-time, per-frame DRS</a:t>
            </a:r>
          </a:p>
          <a:p>
            <a:pPr lvl="1"/>
            <a:r>
              <a:rPr lang="en-US" dirty="0" smtClean="0"/>
              <a:t>Work on existing commercial smartphones and support legacy apps</a:t>
            </a:r>
          </a:p>
          <a:p>
            <a:pPr lvl="1"/>
            <a:r>
              <a:rPr lang="en-US" dirty="0" smtClean="0"/>
              <a:t>Automatic DRS with measured user-screen distance or manually configured</a:t>
            </a:r>
          </a:p>
          <a:p>
            <a:pPr lvl="1"/>
            <a:endParaRPr lang="en-US" dirty="0"/>
          </a:p>
          <a:p>
            <a:r>
              <a:rPr lang="en-US" dirty="0" smtClean="0"/>
              <a:t>Ultrasonic based user-screen distance detection</a:t>
            </a:r>
          </a:p>
          <a:p>
            <a:pPr lvl="1"/>
            <a:r>
              <a:rPr lang="en-US" dirty="0" smtClean="0"/>
              <a:t>Real-time, accurate, low power, and cheap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12"/>
    </mc:Choice>
    <mc:Fallback xmlns="">
      <p:transition spd="slow" advTm="6241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Thanks!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yunxin.liu@microsoft.com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6"/>
    </mc:Choice>
    <mc:Fallback xmlns="">
      <p:transition spd="slow" advTm="43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“Arms Race” on display density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5467" y="1690688"/>
            <a:ext cx="10412105" cy="4741382"/>
            <a:chOff x="1105467" y="1690688"/>
            <a:chExt cx="10412105" cy="47413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" t="27827" r="7012" b="11642"/>
            <a:stretch/>
          </p:blipFill>
          <p:spPr>
            <a:xfrm>
              <a:off x="1428465" y="1690688"/>
              <a:ext cx="9335069" cy="36935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28465" y="5033047"/>
              <a:ext cx="1877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“Retina display”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5467" y="5908850"/>
              <a:ext cx="10412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Resolution: 720P (1280x720) -&gt; 1080P (1920x1080) -&gt; 2K (2560x1440)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6921" y="631173"/>
            <a:ext cx="11698156" cy="5800897"/>
            <a:chOff x="246921" y="631173"/>
            <a:chExt cx="11698156" cy="58008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21" y="631173"/>
              <a:ext cx="11698156" cy="58008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1999" y="2392849"/>
              <a:ext cx="2840183" cy="175432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806 PPI</a:t>
              </a:r>
            </a:p>
            <a:p>
              <a:pPr algn="ctr"/>
              <a:r>
                <a:rPr lang="en-US" sz="4400" dirty="0" smtClean="0">
                  <a:solidFill>
                    <a:srgbClr val="FF0000"/>
                  </a:solidFill>
                </a:rPr>
                <a:t>3840x2160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53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0"/>
    </mc:Choice>
    <mc:Fallback xmlns="">
      <p:transition spd="slow" advTm="7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display density -&gt; high power cost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29585" cy="4351338"/>
          </a:xfrm>
        </p:spPr>
        <p:txBody>
          <a:bodyPr/>
          <a:lstStyle/>
          <a:p>
            <a:r>
              <a:rPr lang="en-US" dirty="0" smtClean="0"/>
              <a:t>High system resource usage</a:t>
            </a:r>
            <a:endParaRPr lang="en-US" dirty="0"/>
          </a:p>
          <a:p>
            <a:pPr lvl="1"/>
            <a:r>
              <a:rPr lang="en-US" dirty="0"/>
              <a:t>High GPU load</a:t>
            </a:r>
          </a:p>
          <a:p>
            <a:pPr lvl="1"/>
            <a:r>
              <a:rPr lang="en-US" dirty="0"/>
              <a:t>More memory and </a:t>
            </a:r>
            <a:r>
              <a:rPr lang="en-US" dirty="0" smtClean="0"/>
              <a:t>more memory bandwidth</a:t>
            </a:r>
          </a:p>
          <a:p>
            <a:pPr lvl="1"/>
            <a:endParaRPr lang="en-US" dirty="0"/>
          </a:p>
          <a:p>
            <a:r>
              <a:rPr lang="en-US" dirty="0" smtClean="0"/>
              <a:t>Significantly-reduced battery life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85" y="1892452"/>
            <a:ext cx="6601278" cy="3863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173" y="5823020"/>
            <a:ext cx="499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 power and GPU utilization in different display density (Galaxy S5 LTE-A)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1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50"/>
    </mc:Choice>
    <mc:Fallback xmlns="">
      <p:transition spd="slow" advTm="403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display density -&gt; compromised 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604" y="1767597"/>
            <a:ext cx="3458592" cy="562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Reduced frame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80" y="5943677"/>
            <a:ext cx="5032739" cy="71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GFX benchmark frame rate in </a:t>
            </a:r>
            <a:r>
              <a:rPr lang="en-US" sz="2000" dirty="0" smtClean="0"/>
              <a:t>deferent display resolutions (Galaxy S5 LTE-A)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2" y="2253156"/>
            <a:ext cx="5248437" cy="35592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7632" y="1771228"/>
            <a:ext cx="5726097" cy="4883966"/>
            <a:chOff x="6329779" y="1767597"/>
            <a:chExt cx="5726097" cy="48839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9779" y="2397489"/>
              <a:ext cx="5726097" cy="32705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95715" y="5943677"/>
              <a:ext cx="4995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GPU frequency in running the Ridge Racer </a:t>
              </a:r>
              <a:r>
                <a:rPr lang="en-US" sz="2000" dirty="0" smtClean="0"/>
                <a:t>Slipstream game (Galaxy S5 LTE-A)</a:t>
              </a:r>
              <a:endParaRPr lang="en-US" sz="20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666850" y="1767597"/>
              <a:ext cx="3458592" cy="5624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Overheating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91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34"/>
    </mc:Choice>
    <mc:Fallback xmlns="">
      <p:transition spd="slow" advTm="62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Dynamic </a:t>
            </a:r>
            <a:r>
              <a:rPr lang="en-US" dirty="0"/>
              <a:t>R</a:t>
            </a:r>
            <a:r>
              <a:rPr lang="en-US" dirty="0" smtClean="0"/>
              <a:t>esolution </a:t>
            </a:r>
            <a:r>
              <a:rPr lang="en-US" dirty="0"/>
              <a:t>S</a:t>
            </a:r>
            <a:r>
              <a:rPr lang="en-US" dirty="0" smtClean="0"/>
              <a:t>caling (DRS)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3109"/>
          </a:xfrm>
        </p:spPr>
        <p:txBody>
          <a:bodyPr/>
          <a:lstStyle/>
          <a:p>
            <a:r>
              <a:rPr lang="en-US" dirty="0" smtClean="0"/>
              <a:t>Automatically adjust display resolution based user-screen distance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30488" y="2332179"/>
            <a:ext cx="7158818" cy="4427165"/>
            <a:chOff x="2830488" y="2332179"/>
            <a:chExt cx="7158818" cy="4427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0488" y="2332179"/>
              <a:ext cx="7158818" cy="44271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9969166">
              <a:off x="6559540" y="4047446"/>
              <a:ext cx="537645" cy="497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9969166">
              <a:off x="7596822" y="4000280"/>
              <a:ext cx="362482" cy="372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57784" y="2332178"/>
            <a:ext cx="7158819" cy="4427165"/>
            <a:chOff x="2857784" y="2332178"/>
            <a:chExt cx="7158819" cy="4427165"/>
          </a:xfrm>
        </p:grpSpPr>
        <p:grpSp>
          <p:nvGrpSpPr>
            <p:cNvPr id="10" name="Group 9"/>
            <p:cNvGrpSpPr/>
            <p:nvPr/>
          </p:nvGrpSpPr>
          <p:grpSpPr>
            <a:xfrm>
              <a:off x="2857784" y="2332178"/>
              <a:ext cx="7158819" cy="4427165"/>
              <a:chOff x="-2963836" y="-110724"/>
              <a:chExt cx="7158819" cy="442716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63836" y="-110724"/>
                <a:ext cx="7158819" cy="4427165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 rot="19969166">
                <a:off x="66684" y="2008931"/>
                <a:ext cx="519807" cy="506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9969166">
                <a:off x="1802446" y="1612804"/>
                <a:ext cx="362482" cy="372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210775" y="4361094"/>
              <a:ext cx="1051943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300 PPI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41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0"/>
    </mc:Choice>
    <mc:Fallback xmlns="">
      <p:transition spd="slow" advTm="41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and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display resolution on the fly</a:t>
            </a:r>
          </a:p>
          <a:p>
            <a:pPr lvl="1"/>
            <a:r>
              <a:rPr lang="en-US" dirty="0" smtClean="0"/>
              <a:t>Real-time, per-frame</a:t>
            </a:r>
          </a:p>
          <a:p>
            <a:pPr lvl="1"/>
            <a:r>
              <a:rPr lang="en-US" dirty="0" smtClean="0"/>
              <a:t>No changes to apps and ROM</a:t>
            </a:r>
          </a:p>
          <a:p>
            <a:pPr lvl="1"/>
            <a:r>
              <a:rPr lang="en-US" dirty="0" smtClean="0"/>
              <a:t>Transparent from users</a:t>
            </a:r>
          </a:p>
          <a:p>
            <a:pPr lvl="1"/>
            <a:endParaRPr lang="en-US" dirty="0"/>
          </a:p>
          <a:p>
            <a:r>
              <a:rPr lang="en-US" dirty="0" smtClean="0"/>
              <a:t>Measure user-screen distance</a:t>
            </a:r>
          </a:p>
          <a:p>
            <a:pPr lvl="1"/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Accurately</a:t>
            </a:r>
          </a:p>
          <a:p>
            <a:pPr lvl="1"/>
            <a:r>
              <a:rPr lang="en-US" dirty="0" smtClean="0"/>
              <a:t>Low power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Android graphics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28" b="-1"/>
          <a:stretch/>
        </p:blipFill>
        <p:spPr>
          <a:xfrm>
            <a:off x="1854390" y="1690688"/>
            <a:ext cx="7985647" cy="4610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3891" y="2064327"/>
            <a:ext cx="1454727" cy="12330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30"/>
    </mc:Choice>
    <mc:Fallback xmlns="">
      <p:transition spd="slow" advTm="56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2569" cy="1325563"/>
          </a:xfrm>
        </p:spPr>
        <p:txBody>
          <a:bodyPr/>
          <a:lstStyle/>
          <a:p>
            <a:r>
              <a:rPr lang="en-US" dirty="0" smtClean="0"/>
              <a:t>Background: GPU graphics pipelines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62698" y="2005138"/>
            <a:ext cx="7922542" cy="1012055"/>
            <a:chOff x="1783038" y="2005138"/>
            <a:chExt cx="7922542" cy="1012055"/>
          </a:xfrm>
        </p:grpSpPr>
        <p:sp>
          <p:nvSpPr>
            <p:cNvPr id="6" name="Rectangle 5"/>
            <p:cNvSpPr/>
            <p:nvPr/>
          </p:nvSpPr>
          <p:spPr>
            <a:xfrm>
              <a:off x="1783038" y="2005138"/>
              <a:ext cx="2263806" cy="10120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Vertex processing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1774" y="2005138"/>
              <a:ext cx="2263806" cy="10120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Pixel processing</a:t>
              </a:r>
              <a:endParaRPr lang="en-US" sz="2000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255808" y="2337589"/>
              <a:ext cx="977002" cy="34715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532" y="4617752"/>
            <a:ext cx="2890847" cy="10596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240920" y="3271101"/>
            <a:ext cx="2500757" cy="3476861"/>
            <a:chOff x="1461260" y="3271101"/>
            <a:chExt cx="2500757" cy="3476861"/>
          </a:xfrm>
        </p:grpSpPr>
        <p:grpSp>
          <p:nvGrpSpPr>
            <p:cNvPr id="15" name="Group 14"/>
            <p:cNvGrpSpPr/>
            <p:nvPr/>
          </p:nvGrpSpPr>
          <p:grpSpPr>
            <a:xfrm>
              <a:off x="1461260" y="3944200"/>
              <a:ext cx="2500757" cy="2803762"/>
              <a:chOff x="2203218" y="3902278"/>
              <a:chExt cx="2500757" cy="28037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/>
              <a:srcRect r="63118"/>
              <a:stretch/>
            </p:blipFill>
            <p:spPr>
              <a:xfrm>
                <a:off x="2203218" y="3902278"/>
                <a:ext cx="2500757" cy="2803762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506012" y="4722829"/>
                <a:ext cx="197963" cy="581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2856323" y="3271101"/>
              <a:ext cx="1177" cy="673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136593" y="3271101"/>
            <a:ext cx="2928240" cy="3476861"/>
            <a:chOff x="7356933" y="3271101"/>
            <a:chExt cx="2928240" cy="3476861"/>
          </a:xfrm>
        </p:grpSpPr>
        <p:grpSp>
          <p:nvGrpSpPr>
            <p:cNvPr id="13" name="Group 12"/>
            <p:cNvGrpSpPr/>
            <p:nvPr/>
          </p:nvGrpSpPr>
          <p:grpSpPr>
            <a:xfrm>
              <a:off x="7356933" y="3944200"/>
              <a:ext cx="2928240" cy="2803762"/>
              <a:chOff x="8772528" y="3748938"/>
              <a:chExt cx="2928240" cy="280376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l="56878"/>
              <a:stretch/>
            </p:blipFill>
            <p:spPr>
              <a:xfrm>
                <a:off x="8776887" y="3748938"/>
                <a:ext cx="2923881" cy="2803762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772528" y="4629151"/>
                <a:ext cx="128587" cy="233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8573677" y="3271101"/>
              <a:ext cx="2" cy="673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6882379" y="1690688"/>
            <a:ext cx="3396356" cy="50572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68004" y="3253708"/>
            <a:ext cx="583276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Opportunity to reduce GPU workload via DRS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2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98"/>
    </mc:Choice>
    <mc:Fallback xmlns="">
      <p:transition spd="slow" advTm="61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DRS through OpenGL-API interception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810918" cy="4351338"/>
          </a:xfrm>
        </p:spPr>
        <p:txBody>
          <a:bodyPr/>
          <a:lstStyle/>
          <a:p>
            <a:r>
              <a:rPr lang="en-US" dirty="0"/>
              <a:t>No modifications to apps and OS</a:t>
            </a:r>
          </a:p>
          <a:p>
            <a:pPr lvl="1"/>
            <a:r>
              <a:rPr lang="en-US" dirty="0"/>
              <a:t>Work </a:t>
            </a:r>
            <a:r>
              <a:rPr lang="en-US" dirty="0" smtClean="0"/>
              <a:t>with </a:t>
            </a:r>
            <a:r>
              <a:rPr lang="en-US" dirty="0"/>
              <a:t>legacy apps</a:t>
            </a:r>
          </a:p>
          <a:p>
            <a:pPr lvl="1"/>
            <a:r>
              <a:rPr lang="en-US" dirty="0"/>
              <a:t>No ROM changes</a:t>
            </a:r>
          </a:p>
          <a:p>
            <a:endParaRPr lang="en-US" dirty="0" smtClean="0"/>
          </a:p>
          <a:p>
            <a:r>
              <a:rPr lang="en-US" dirty="0" smtClean="0"/>
              <a:t>Two interception layers</a:t>
            </a:r>
          </a:p>
          <a:p>
            <a:pPr lvl="1"/>
            <a:r>
              <a:rPr lang="en-US" dirty="0" smtClean="0"/>
              <a:t>Upper layer: </a:t>
            </a:r>
            <a:r>
              <a:rPr lang="en-US" dirty="0" smtClean="0"/>
              <a:t>adjusts display resolution</a:t>
            </a:r>
            <a:endParaRPr lang="en-US" dirty="0" smtClean="0"/>
          </a:p>
          <a:p>
            <a:pPr lvl="1"/>
            <a:r>
              <a:rPr lang="en-US" dirty="0" smtClean="0"/>
              <a:t>Lower layer: handles composition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16" y="1825625"/>
            <a:ext cx="67383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36"/>
    </mc:Choice>
    <mc:Fallback xmlns="">
      <p:transition spd="slow" advTm="5613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5.9|8.5|6.9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5.2|21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605</Words>
  <Application>Microsoft Office PowerPoint</Application>
  <PresentationFormat>Widescreen</PresentationFormat>
  <Paragraphs>131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 Math</vt:lpstr>
      <vt:lpstr>Office 主题</vt:lpstr>
      <vt:lpstr>Optimizing Smartphone Power Consumption through Dynamic Resolution Scaling</vt:lpstr>
      <vt:lpstr>The “Arms Race” on display density</vt:lpstr>
      <vt:lpstr>High display density -&gt; high power cost </vt:lpstr>
      <vt:lpstr>High display density -&gt; compromised UX</vt:lpstr>
      <vt:lpstr>Solution: Dynamic Resolution Scaling (DRS)</vt:lpstr>
      <vt:lpstr>Requirements and challenges </vt:lpstr>
      <vt:lpstr>Background: Android graphics architecture</vt:lpstr>
      <vt:lpstr>Background: GPU graphics pipelines</vt:lpstr>
      <vt:lpstr>Enable DRS through OpenGL-API interception</vt:lpstr>
      <vt:lpstr>Scale resolution down&amp;up to reduce GPU workload</vt:lpstr>
      <vt:lpstr>Frame synchronization between DRS layers</vt:lpstr>
      <vt:lpstr>Ultrasonic based user-screen-distance detection</vt:lpstr>
      <vt:lpstr>Determine the best display resolution</vt:lpstr>
      <vt:lpstr>Apply it to DRS</vt:lpstr>
      <vt:lpstr>Evaluation</vt:lpstr>
      <vt:lpstr>Savings of Energy Per Frame (EPF) </vt:lpstr>
      <vt:lpstr>User study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Smartphone Power Consumption through Dynamic Resolution Scaling</dc:title>
  <dc:creator>Yunxin Liu</dc:creator>
  <cp:lastModifiedBy>Yunxin Liu</cp:lastModifiedBy>
  <cp:revision>64</cp:revision>
  <dcterms:created xsi:type="dcterms:W3CDTF">2015-08-12T14:21:13Z</dcterms:created>
  <dcterms:modified xsi:type="dcterms:W3CDTF">2015-09-06T20:34:52Z</dcterms:modified>
</cp:coreProperties>
</file>